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8" r:id="rId3"/>
    <p:sldId id="259" r:id="rId5"/>
    <p:sldId id="260" r:id="rId6"/>
    <p:sldId id="265" r:id="rId7"/>
    <p:sldId id="271" r:id="rId8"/>
    <p:sldId id="272" r:id="rId9"/>
    <p:sldId id="262" r:id="rId10"/>
    <p:sldId id="273" r:id="rId11"/>
    <p:sldId id="274" r:id="rId12"/>
    <p:sldId id="275" r:id="rId13"/>
    <p:sldId id="263" r:id="rId14"/>
    <p:sldId id="276" r:id="rId15"/>
    <p:sldId id="277" r:id="rId16"/>
    <p:sldId id="278" r:id="rId17"/>
    <p:sldId id="264" r:id="rId18"/>
    <p:sldId id="279" r:id="rId19"/>
    <p:sldId id="281" r:id="rId20"/>
    <p:sldId id="266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0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Calibri" panose="020F0502020204030204" charset="0"/>
        <a:cs typeface="Calibri" panose="020F050202020403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5" name="组合 4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6" name="图片 5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1" name="图片 10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  <p:pic>
        <p:nvPicPr>
          <p:cNvPr id="24" name="图片 23" descr="968b9846ca8c48317b7ebefbf5fae920"/>
          <p:cNvPicPr>
            <a:picLocks noChangeAspect="1"/>
          </p:cNvPicPr>
          <p:nvPr userDrawn="1"/>
        </p:nvPicPr>
        <p:blipFill>
          <a:blip r:embed="rId5"/>
          <a:srcRect l="14827" t="35859" r="18029" b="14394"/>
          <a:stretch>
            <a:fillRect/>
          </a:stretch>
        </p:blipFill>
        <p:spPr>
          <a:xfrm>
            <a:off x="6699250" y="1696085"/>
            <a:ext cx="3505200" cy="3465830"/>
          </a:xfrm>
          <a:prstGeom prst="rect">
            <a:avLst/>
          </a:prstGeom>
          <a:effectLst>
            <a:outerShdw blurRad="139700" dist="139700" dir="13500000" algn="b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925" y="4345305"/>
            <a:ext cx="12235815" cy="2608580"/>
            <a:chOff x="-55" y="6843"/>
            <a:chExt cx="19269" cy="4108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43983"/>
            <a:stretch>
              <a:fillRect/>
            </a:stretch>
          </p:blipFill>
          <p:spPr>
            <a:xfrm rot="5400000" flipH="1">
              <a:off x="1153" y="5635"/>
              <a:ext cx="4109" cy="652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grpSp>
        <p:nvGrpSpPr>
          <p:cNvPr id="11" name="组合 10"/>
          <p:cNvGrpSpPr/>
          <p:nvPr userDrawn="1"/>
        </p:nvGrpSpPr>
        <p:grpSpPr>
          <a:xfrm>
            <a:off x="-24130" y="1174115"/>
            <a:ext cx="12227560" cy="4791710"/>
            <a:chOff x="-38" y="1489"/>
            <a:chExt cx="19256" cy="7546"/>
          </a:xfrm>
        </p:grpSpPr>
        <p:pic>
          <p:nvPicPr>
            <p:cNvPr id="12" name="图片 11" descr="5731a22f246dc"/>
            <p:cNvPicPr>
              <a:picLocks noChangeAspect="1"/>
            </p:cNvPicPr>
            <p:nvPr/>
          </p:nvPicPr>
          <p:blipFill>
            <a:blip r:embed="rId4"/>
            <a:srcRect l="29744"/>
            <a:stretch>
              <a:fillRect/>
            </a:stretch>
          </p:blipFill>
          <p:spPr>
            <a:xfrm>
              <a:off x="-38" y="1489"/>
              <a:ext cx="3021" cy="7546"/>
            </a:xfrm>
            <a:prstGeom prst="rect">
              <a:avLst/>
            </a:prstGeom>
          </p:spPr>
        </p:pic>
        <p:pic>
          <p:nvPicPr>
            <p:cNvPr id="13" name="图片 12" descr="5731a22f246dc"/>
            <p:cNvPicPr>
              <a:picLocks noChangeAspect="1"/>
            </p:cNvPicPr>
            <p:nvPr/>
          </p:nvPicPr>
          <p:blipFill>
            <a:blip r:embed="rId4"/>
            <a:srcRect l="30698"/>
            <a:stretch>
              <a:fillRect/>
            </a:stretch>
          </p:blipFill>
          <p:spPr>
            <a:xfrm flipH="1">
              <a:off x="16238" y="1489"/>
              <a:ext cx="2980" cy="754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-34290" y="4744720"/>
            <a:ext cx="12235815" cy="2209800"/>
            <a:chOff x="-3535" y="6843"/>
            <a:chExt cx="22750" cy="4109"/>
          </a:xfrm>
        </p:grpSpPr>
        <p:pic>
          <p:nvPicPr>
            <p:cNvPr id="8" name="图片 7" descr="2"/>
            <p:cNvPicPr>
              <a:picLocks noChangeAspect="1"/>
            </p:cNvPicPr>
            <p:nvPr/>
          </p:nvPicPr>
          <p:blipFill>
            <a:blip r:embed="rId2"/>
            <a:srcRect l="18487" t="14021" r="44742" b="3693"/>
            <a:stretch>
              <a:fillRect/>
            </a:stretch>
          </p:blipFill>
          <p:spPr>
            <a:xfrm rot="16200000">
              <a:off x="10768" y="2505"/>
              <a:ext cx="4109" cy="12785"/>
            </a:xfrm>
            <a:prstGeom prst="rect">
              <a:avLst/>
            </a:prstGeom>
          </p:spPr>
        </p:pic>
        <p:pic>
          <p:nvPicPr>
            <p:cNvPr id="9" name="图片 8" descr="2"/>
            <p:cNvPicPr>
              <a:picLocks noChangeAspect="1"/>
            </p:cNvPicPr>
            <p:nvPr/>
          </p:nvPicPr>
          <p:blipFill>
            <a:blip r:embed="rId2"/>
            <a:srcRect l="18487" t="14021" r="44742" b="21585"/>
            <a:stretch>
              <a:fillRect/>
            </a:stretch>
          </p:blipFill>
          <p:spPr>
            <a:xfrm rot="5400000" flipH="1">
              <a:off x="-587" y="3895"/>
              <a:ext cx="4109" cy="10005"/>
            </a:xfrm>
            <a:prstGeom prst="rect">
              <a:avLst/>
            </a:prstGeom>
          </p:spPr>
        </p:pic>
      </p:grpSp>
      <p:pic>
        <p:nvPicPr>
          <p:cNvPr id="7" name="图片 6" descr="1"/>
          <p:cNvPicPr>
            <a:picLocks noChangeAspect="1"/>
          </p:cNvPicPr>
          <p:nvPr userDrawn="1"/>
        </p:nvPicPr>
        <p:blipFill>
          <a:blip r:embed="rId3"/>
          <a:srcRect l="8655" t="4324" r="8067" b="3801"/>
          <a:stretch>
            <a:fillRect/>
          </a:stretch>
        </p:blipFill>
        <p:spPr>
          <a:xfrm rot="16200000">
            <a:off x="2949575" y="-2225357"/>
            <a:ext cx="6294120" cy="11308715"/>
          </a:xfrm>
          <a:prstGeom prst="rect">
            <a:avLst/>
          </a:prstGeom>
        </p:spPr>
      </p:pic>
      <p:pic>
        <p:nvPicPr>
          <p:cNvPr id="12" name="图片 11" descr="5731a22f246dc"/>
          <p:cNvPicPr>
            <a:picLocks noChangeAspect="1"/>
          </p:cNvPicPr>
          <p:nvPr userDrawn="1"/>
        </p:nvPicPr>
        <p:blipFill>
          <a:blip r:embed="rId4"/>
          <a:srcRect l="29744"/>
          <a:stretch>
            <a:fillRect/>
          </a:stretch>
        </p:blipFill>
        <p:spPr>
          <a:xfrm>
            <a:off x="-34925" y="1732915"/>
            <a:ext cx="1446530" cy="3613785"/>
          </a:xfrm>
          <a:prstGeom prst="rect">
            <a:avLst/>
          </a:prstGeom>
        </p:spPr>
      </p:pic>
      <p:pic>
        <p:nvPicPr>
          <p:cNvPr id="13" name="图片 12" descr="5731a22f246dc"/>
          <p:cNvPicPr>
            <a:picLocks noChangeAspect="1"/>
          </p:cNvPicPr>
          <p:nvPr userDrawn="1"/>
        </p:nvPicPr>
        <p:blipFill>
          <a:blip r:embed="rId4"/>
          <a:srcRect l="30698"/>
          <a:stretch>
            <a:fillRect/>
          </a:stretch>
        </p:blipFill>
        <p:spPr>
          <a:xfrm flipH="1">
            <a:off x="10765155" y="1732915"/>
            <a:ext cx="1426845" cy="3613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ver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5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Calibri" panose="020F0502020204030204" charset="0"/>
                <a:cs typeface="Calibri" panose="020F0502020204030204" charset="0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Calibri" panose="020F0502020204030204" charset="0"/>
          <a:cs typeface="Calibri" panose="020F05020202040302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9355" y="440690"/>
            <a:ext cx="75768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5E2620"/>
                </a:solidFill>
                <a:ea typeface="Calibri" panose="020F0502020204030204" charset="0"/>
                <a:cs typeface="+mn-lt"/>
              </a:rPr>
              <a:t>FOOD ORDER MANAGMENT SYSTEM</a:t>
            </a:r>
            <a:endParaRPr lang="en-US" altLang="zh-CN" sz="5400" b="1">
              <a:solidFill>
                <a:srgbClr val="5E2620"/>
              </a:solidFill>
              <a:ea typeface="Calibri" panose="020F0502020204030204" charset="0"/>
              <a:cs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5900" y="3989070"/>
            <a:ext cx="5132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rgbClr val="5E2620"/>
                </a:solidFill>
                <a:latin typeface="Calibri" panose="020F0502020204030204" charset="0"/>
                <a:ea typeface="Calibri" panose="020F0502020204030204" charset="0"/>
                <a:cs typeface="Arial" panose="020B0604020202020204" pitchFamily="34" charset="0"/>
              </a:rPr>
              <a:t>  </a:t>
            </a:r>
            <a:endParaRPr lang="en-US" altLang="zh-CN" sz="1400">
              <a:solidFill>
                <a:srgbClr val="5E2620"/>
              </a:solidFill>
              <a:latin typeface="Calibri" panose="020F0502020204030204" charset="0"/>
              <a:ea typeface="Calibri" panose="020F050202020403020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 rot="19260000">
            <a:off x="7694295" y="1782445"/>
            <a:ext cx="3296285" cy="5714365"/>
          </a:xfrm>
          <a:custGeom>
            <a:avLst/>
            <a:gdLst>
              <a:gd name="connsiteX0" fmla="*/ 0 w 5596"/>
              <a:gd name="connsiteY0" fmla="*/ 0 h 9699"/>
              <a:gd name="connsiteX1" fmla="*/ 5596 w 5596"/>
              <a:gd name="connsiteY1" fmla="*/ 0 h 9699"/>
              <a:gd name="connsiteX2" fmla="*/ 5574 w 5596"/>
              <a:gd name="connsiteY2" fmla="*/ 7596 h 9699"/>
              <a:gd name="connsiteX3" fmla="*/ 3833 w 5596"/>
              <a:gd name="connsiteY3" fmla="*/ 9699 h 9699"/>
              <a:gd name="connsiteX4" fmla="*/ 0 w 5596"/>
              <a:gd name="connsiteY4" fmla="*/ 6518 h 9699"/>
              <a:gd name="connsiteX5" fmla="*/ 0 w 5596"/>
              <a:gd name="connsiteY5" fmla="*/ 0 h 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6" h="9699">
                <a:moveTo>
                  <a:pt x="0" y="0"/>
                </a:moveTo>
                <a:lnTo>
                  <a:pt x="5596" y="0"/>
                </a:lnTo>
                <a:lnTo>
                  <a:pt x="5574" y="7596"/>
                </a:lnTo>
                <a:lnTo>
                  <a:pt x="3833" y="9699"/>
                </a:lnTo>
                <a:lnTo>
                  <a:pt x="0" y="6518"/>
                </a:lnTo>
                <a:lnTo>
                  <a:pt x="0" y="0"/>
                </a:lnTo>
                <a:close/>
              </a:path>
            </a:pathLst>
          </a:custGeom>
          <a:solidFill>
            <a:srgbClr val="5E262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任意多边形 6"/>
          <p:cNvSpPr/>
          <p:nvPr/>
        </p:nvSpPr>
        <p:spPr>
          <a:xfrm rot="19260000">
            <a:off x="8004810" y="1779905"/>
            <a:ext cx="3310890" cy="5490210"/>
          </a:xfrm>
          <a:custGeom>
            <a:avLst/>
            <a:gdLst>
              <a:gd name="connsiteX0" fmla="*/ 0 w 5620"/>
              <a:gd name="connsiteY0" fmla="*/ 0 h 9319"/>
              <a:gd name="connsiteX1" fmla="*/ 5596 w 5620"/>
              <a:gd name="connsiteY1" fmla="*/ 0 h 9319"/>
              <a:gd name="connsiteX2" fmla="*/ 5620 w 5620"/>
              <a:gd name="connsiteY2" fmla="*/ 6385 h 9319"/>
              <a:gd name="connsiteX3" fmla="*/ 3379 w 5620"/>
              <a:gd name="connsiteY3" fmla="*/ 9319 h 9319"/>
              <a:gd name="connsiteX4" fmla="*/ 0 w 5620"/>
              <a:gd name="connsiteY4" fmla="*/ 6518 h 9319"/>
              <a:gd name="connsiteX5" fmla="*/ 0 w 5620"/>
              <a:gd name="connsiteY5" fmla="*/ 0 h 9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0" h="9319">
                <a:moveTo>
                  <a:pt x="0" y="0"/>
                </a:moveTo>
                <a:lnTo>
                  <a:pt x="5596" y="0"/>
                </a:lnTo>
                <a:lnTo>
                  <a:pt x="5620" y="6385"/>
                </a:lnTo>
                <a:lnTo>
                  <a:pt x="3379" y="9319"/>
                </a:lnTo>
                <a:lnTo>
                  <a:pt x="0" y="65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1687" name="文本框 1997"/>
          <p:cNvSpPr txBox="1"/>
          <p:nvPr/>
        </p:nvSpPr>
        <p:spPr>
          <a:xfrm>
            <a:off x="1426210" y="2106930"/>
            <a:ext cx="4064000" cy="86614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Secure payment options can be integrated, allowing customers to pay online or via the POS. 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71688" name="文本框 2000"/>
          <p:cNvSpPr txBox="1"/>
          <p:nvPr/>
        </p:nvSpPr>
        <p:spPr>
          <a:xfrm>
            <a:off x="1489075" y="1551305"/>
            <a:ext cx="2678430" cy="460375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Payment Processing</a:t>
            </a:r>
            <a:endParaRPr lang="en-US" altLang="en-US" sz="2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71701" name="文本框 2000"/>
          <p:cNvSpPr txBox="1"/>
          <p:nvPr/>
        </p:nvSpPr>
        <p:spPr>
          <a:xfrm>
            <a:off x="3357245" y="3885565"/>
            <a:ext cx="166433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zh-CN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online payment</a:t>
            </a:r>
            <a:endParaRPr lang="en-US" altLang="zh-CN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1702" name="文本框 2000"/>
          <p:cNvSpPr txBox="1"/>
          <p:nvPr/>
        </p:nvSpPr>
        <p:spPr>
          <a:xfrm>
            <a:off x="3357245" y="4947285"/>
            <a:ext cx="1998980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en-US" altLang="en-US" sz="16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Place on sale(POS)</a:t>
            </a:r>
            <a:endParaRPr lang="en-US" altLang="en-US" sz="1600"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3615690"/>
            <a:ext cx="1600200" cy="876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10" y="4789170"/>
            <a:ext cx="1663065" cy="890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791268" y="3649345"/>
            <a:ext cx="4609465" cy="9531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CODING AND SYSTEM REQUIREDMENTS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0" name="图片 9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285" y="1577975"/>
            <a:ext cx="118745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椭圆 84"/>
          <p:cNvSpPr/>
          <p:nvPr/>
        </p:nvSpPr>
        <p:spPr>
          <a:xfrm>
            <a:off x="2285365" y="1321435"/>
            <a:ext cx="581660" cy="581660"/>
          </a:xfrm>
          <a:prstGeom prst="ellipse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4150" name="Freeform 49"/>
          <p:cNvSpPr>
            <a:spLocks noEditPoints="1"/>
          </p:cNvSpPr>
          <p:nvPr/>
        </p:nvSpPr>
        <p:spPr>
          <a:xfrm>
            <a:off x="2428240" y="1449070"/>
            <a:ext cx="295910" cy="326390"/>
          </a:xfrm>
          <a:custGeom>
            <a:avLst/>
            <a:gdLst/>
            <a:ahLst/>
            <a:cxnLst>
              <a:cxn ang="0">
                <a:pos x="28298" y="391037"/>
              </a:cxn>
              <a:cxn ang="0">
                <a:pos x="28298" y="70273"/>
              </a:cxn>
              <a:cxn ang="0">
                <a:pos x="69047" y="29469"/>
              </a:cxn>
              <a:cxn ang="0">
                <a:pos x="604441" y="29469"/>
              </a:cxn>
              <a:cxn ang="0">
                <a:pos x="645190" y="70273"/>
              </a:cxn>
              <a:cxn ang="0">
                <a:pos x="645190" y="391037"/>
              </a:cxn>
              <a:cxn ang="0">
                <a:pos x="604441" y="431841"/>
              </a:cxn>
              <a:cxn ang="0">
                <a:pos x="69047" y="431841"/>
              </a:cxn>
              <a:cxn ang="0">
                <a:pos x="28298" y="391037"/>
              </a:cxn>
              <a:cxn ang="0">
                <a:pos x="604441" y="460177"/>
              </a:cxn>
              <a:cxn ang="0">
                <a:pos x="674620" y="391037"/>
              </a:cxn>
              <a:cxn ang="0">
                <a:pos x="674620" y="70273"/>
              </a:cxn>
              <a:cxn ang="0">
                <a:pos x="604441" y="0"/>
              </a:cxn>
              <a:cxn ang="0">
                <a:pos x="69047" y="0"/>
              </a:cxn>
              <a:cxn ang="0">
                <a:pos x="0" y="70273"/>
              </a:cxn>
              <a:cxn ang="0">
                <a:pos x="0" y="391037"/>
              </a:cxn>
              <a:cxn ang="0">
                <a:pos x="69047" y="460177"/>
              </a:cxn>
              <a:cxn ang="0">
                <a:pos x="277319" y="460177"/>
              </a:cxn>
              <a:cxn ang="0">
                <a:pos x="277319" y="523650"/>
              </a:cxn>
              <a:cxn ang="0">
                <a:pos x="69047" y="523650"/>
              </a:cxn>
              <a:cxn ang="0">
                <a:pos x="0" y="593923"/>
              </a:cxn>
              <a:cxn ang="0">
                <a:pos x="0" y="646061"/>
              </a:cxn>
              <a:cxn ang="0">
                <a:pos x="13583" y="660796"/>
              </a:cxn>
              <a:cxn ang="0">
                <a:pos x="659905" y="660796"/>
              </a:cxn>
              <a:cxn ang="0">
                <a:pos x="674620" y="646061"/>
              </a:cxn>
              <a:cxn ang="0">
                <a:pos x="674620" y="593923"/>
              </a:cxn>
              <a:cxn ang="0">
                <a:pos x="604441" y="523650"/>
              </a:cxn>
              <a:cxn ang="0">
                <a:pos x="397301" y="523650"/>
              </a:cxn>
              <a:cxn ang="0">
                <a:pos x="397301" y="460177"/>
              </a:cxn>
              <a:cxn ang="0">
                <a:pos x="604441" y="460177"/>
              </a:cxn>
              <a:cxn ang="0">
                <a:pos x="615761" y="391037"/>
              </a:cxn>
              <a:cxn ang="0">
                <a:pos x="615761" y="70273"/>
              </a:cxn>
              <a:cxn ang="0">
                <a:pos x="604441" y="58939"/>
              </a:cxn>
              <a:cxn ang="0">
                <a:pos x="70179" y="58939"/>
              </a:cxn>
              <a:cxn ang="0">
                <a:pos x="57728" y="70273"/>
              </a:cxn>
              <a:cxn ang="0">
                <a:pos x="57728" y="391037"/>
              </a:cxn>
              <a:cxn ang="0">
                <a:pos x="70179" y="402371"/>
              </a:cxn>
              <a:cxn ang="0">
                <a:pos x="604441" y="402371"/>
              </a:cxn>
              <a:cxn ang="0">
                <a:pos x="615761" y="391037"/>
              </a:cxn>
            </a:cxnLst>
            <a:rect l="0" t="0" r="0" b="0"/>
            <a:pathLst>
              <a:path w="596" h="583">
                <a:moveTo>
                  <a:pt x="25" y="345"/>
                </a:moveTo>
                <a:lnTo>
                  <a:pt x="25" y="62"/>
                </a:lnTo>
                <a:cubicBezTo>
                  <a:pt x="25" y="42"/>
                  <a:pt x="42" y="26"/>
                  <a:pt x="61" y="26"/>
                </a:cubicBezTo>
                <a:lnTo>
                  <a:pt x="534" y="26"/>
                </a:lnTo>
                <a:cubicBezTo>
                  <a:pt x="554" y="26"/>
                  <a:pt x="570" y="42"/>
                  <a:pt x="570" y="62"/>
                </a:cubicBezTo>
                <a:lnTo>
                  <a:pt x="570" y="345"/>
                </a:lnTo>
                <a:cubicBezTo>
                  <a:pt x="570" y="364"/>
                  <a:pt x="554" y="381"/>
                  <a:pt x="534" y="381"/>
                </a:cubicBezTo>
                <a:lnTo>
                  <a:pt x="61" y="381"/>
                </a:lnTo>
                <a:cubicBezTo>
                  <a:pt x="42" y="381"/>
                  <a:pt x="25" y="364"/>
                  <a:pt x="25" y="345"/>
                </a:cubicBezTo>
                <a:close/>
                <a:moveTo>
                  <a:pt x="534" y="406"/>
                </a:moveTo>
                <a:cubicBezTo>
                  <a:pt x="568" y="406"/>
                  <a:pt x="596" y="379"/>
                  <a:pt x="596" y="345"/>
                </a:cubicBezTo>
                <a:lnTo>
                  <a:pt x="596" y="62"/>
                </a:lnTo>
                <a:cubicBezTo>
                  <a:pt x="596" y="28"/>
                  <a:pt x="568" y="0"/>
                  <a:pt x="534" y="0"/>
                </a:cubicBezTo>
                <a:lnTo>
                  <a:pt x="61" y="0"/>
                </a:lnTo>
                <a:cubicBezTo>
                  <a:pt x="27" y="0"/>
                  <a:pt x="0" y="28"/>
                  <a:pt x="0" y="62"/>
                </a:cubicBezTo>
                <a:lnTo>
                  <a:pt x="0" y="345"/>
                </a:lnTo>
                <a:cubicBezTo>
                  <a:pt x="0" y="379"/>
                  <a:pt x="27" y="406"/>
                  <a:pt x="61" y="406"/>
                </a:cubicBezTo>
                <a:lnTo>
                  <a:pt x="245" y="406"/>
                </a:lnTo>
                <a:lnTo>
                  <a:pt x="245" y="462"/>
                </a:lnTo>
                <a:lnTo>
                  <a:pt x="61" y="462"/>
                </a:lnTo>
                <a:cubicBezTo>
                  <a:pt x="27" y="462"/>
                  <a:pt x="0" y="490"/>
                  <a:pt x="0" y="524"/>
                </a:cubicBezTo>
                <a:lnTo>
                  <a:pt x="0" y="570"/>
                </a:lnTo>
                <a:cubicBezTo>
                  <a:pt x="0" y="577"/>
                  <a:pt x="5" y="583"/>
                  <a:pt x="12" y="583"/>
                </a:cubicBezTo>
                <a:lnTo>
                  <a:pt x="583" y="583"/>
                </a:lnTo>
                <a:cubicBezTo>
                  <a:pt x="590" y="583"/>
                  <a:pt x="596" y="577"/>
                  <a:pt x="596" y="570"/>
                </a:cubicBezTo>
                <a:lnTo>
                  <a:pt x="596" y="524"/>
                </a:lnTo>
                <a:cubicBezTo>
                  <a:pt x="596" y="490"/>
                  <a:pt x="568" y="462"/>
                  <a:pt x="534" y="462"/>
                </a:cubicBezTo>
                <a:lnTo>
                  <a:pt x="351" y="462"/>
                </a:lnTo>
                <a:lnTo>
                  <a:pt x="351" y="406"/>
                </a:lnTo>
                <a:lnTo>
                  <a:pt x="534" y="406"/>
                </a:lnTo>
                <a:close/>
                <a:moveTo>
                  <a:pt x="544" y="345"/>
                </a:moveTo>
                <a:lnTo>
                  <a:pt x="544" y="62"/>
                </a:lnTo>
                <a:cubicBezTo>
                  <a:pt x="544" y="56"/>
                  <a:pt x="540" y="52"/>
                  <a:pt x="534" y="52"/>
                </a:cubicBezTo>
                <a:lnTo>
                  <a:pt x="62" y="52"/>
                </a:lnTo>
                <a:cubicBezTo>
                  <a:pt x="56" y="52"/>
                  <a:pt x="51" y="56"/>
                  <a:pt x="51" y="62"/>
                </a:cubicBezTo>
                <a:lnTo>
                  <a:pt x="51" y="345"/>
                </a:lnTo>
                <a:cubicBezTo>
                  <a:pt x="51" y="350"/>
                  <a:pt x="56" y="355"/>
                  <a:pt x="62" y="355"/>
                </a:cubicBezTo>
                <a:lnTo>
                  <a:pt x="534" y="355"/>
                </a:lnTo>
                <a:cubicBezTo>
                  <a:pt x="540" y="355"/>
                  <a:pt x="544" y="350"/>
                  <a:pt x="544" y="3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lstStyle/>
          <a:p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4151" name="文本框 20"/>
          <p:cNvSpPr txBox="1"/>
          <p:nvPr/>
        </p:nvSpPr>
        <p:spPr>
          <a:xfrm flipH="1">
            <a:off x="3004820" y="1376680"/>
            <a:ext cx="1844040" cy="39878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zh-CN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SOURCE CODE</a:t>
            </a:r>
            <a:endParaRPr lang="en-US" altLang="zh-CN" sz="20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37" name="文本框 22"/>
          <p:cNvSpPr txBox="1"/>
          <p:nvPr/>
        </p:nvSpPr>
        <p:spPr>
          <a:xfrm flipH="1">
            <a:off x="3328670" y="2703195"/>
            <a:ext cx="5278755" cy="53403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2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https://www.onlinegdb.com/</a:t>
            </a:r>
            <a:endParaRPr lang="en-US" altLang="en-US" sz="2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32180" y="3084830"/>
            <a:ext cx="10327640" cy="3003550"/>
          </a:xfrm>
          <a:prstGeom prst="rect">
            <a:avLst/>
          </a:prstGeom>
          <a:solidFill>
            <a:schemeClr val="bg1">
              <a:alpha val="6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4039" name="文本框 20"/>
          <p:cNvSpPr txBox="1"/>
          <p:nvPr/>
        </p:nvSpPr>
        <p:spPr>
          <a:xfrm flipH="1">
            <a:off x="5154295" y="3260090"/>
            <a:ext cx="1718310" cy="36830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KEY FACTORS</a:t>
            </a:r>
            <a:endParaRPr lang="en-US" altLang="zh-CN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28681" name="文本框 22"/>
          <p:cNvSpPr txBox="1"/>
          <p:nvPr/>
        </p:nvSpPr>
        <p:spPr>
          <a:xfrm flipH="1">
            <a:off x="1954530" y="3932555"/>
            <a:ext cx="3529330" cy="215582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#include 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#define 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struct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int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char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while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28686" name="文本框 22"/>
          <p:cNvSpPr txBox="1"/>
          <p:nvPr/>
        </p:nvSpPr>
        <p:spPr>
          <a:xfrm flipH="1">
            <a:off x="6991350" y="3696335"/>
            <a:ext cx="3530600" cy="215582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float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void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for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if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return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break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 fontAlgn="t">
              <a:lnSpc>
                <a:spcPct val="120000"/>
              </a:lnSpc>
            </a:pP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while</a:t>
            </a:r>
            <a:endParaRPr lang="en-US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368415" y="1141730"/>
            <a:ext cx="4543425" cy="263080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323340" y="4478655"/>
            <a:ext cx="5191125" cy="1238250"/>
          </a:xfrm>
          <a:custGeom>
            <a:avLst/>
            <a:gdLst>
              <a:gd name="connsiteX0" fmla="*/ 0 w 7225"/>
              <a:gd name="connsiteY0" fmla="*/ 0 h 1950"/>
              <a:gd name="connsiteX1" fmla="*/ 5875 w 7225"/>
              <a:gd name="connsiteY1" fmla="*/ 0 h 1950"/>
              <a:gd name="connsiteX2" fmla="*/ 7225 w 7225"/>
              <a:gd name="connsiteY2" fmla="*/ 1950 h 1950"/>
              <a:gd name="connsiteX3" fmla="*/ 0 w 7225"/>
              <a:gd name="connsiteY3" fmla="*/ 1950 h 1950"/>
              <a:gd name="connsiteX4" fmla="*/ 0 w 7225"/>
              <a:gd name="connsiteY4" fmla="*/ 0 h 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" h="1950">
                <a:moveTo>
                  <a:pt x="0" y="0"/>
                </a:moveTo>
                <a:lnTo>
                  <a:pt x="5875" y="0"/>
                </a:lnTo>
                <a:lnTo>
                  <a:pt x="7225" y="1950"/>
                </a:lnTo>
                <a:lnTo>
                  <a:pt x="0" y="1950"/>
                </a:lnTo>
                <a:lnTo>
                  <a:pt x="0" y="0"/>
                </a:lnTo>
                <a:close/>
              </a:path>
            </a:pathLst>
          </a:cu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 flipH="1" flipV="1">
            <a:off x="5768340" y="4478655"/>
            <a:ext cx="5191125" cy="1238250"/>
          </a:xfrm>
          <a:custGeom>
            <a:avLst/>
            <a:gdLst>
              <a:gd name="connsiteX0" fmla="*/ 0 w 7225"/>
              <a:gd name="connsiteY0" fmla="*/ 0 h 1950"/>
              <a:gd name="connsiteX1" fmla="*/ 5875 w 7225"/>
              <a:gd name="connsiteY1" fmla="*/ 0 h 1950"/>
              <a:gd name="connsiteX2" fmla="*/ 7225 w 7225"/>
              <a:gd name="connsiteY2" fmla="*/ 1950 h 1950"/>
              <a:gd name="connsiteX3" fmla="*/ 0 w 7225"/>
              <a:gd name="connsiteY3" fmla="*/ 1950 h 1950"/>
              <a:gd name="connsiteX4" fmla="*/ 0 w 7225"/>
              <a:gd name="connsiteY4" fmla="*/ 0 h 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5" h="1950">
                <a:moveTo>
                  <a:pt x="0" y="0"/>
                </a:moveTo>
                <a:lnTo>
                  <a:pt x="5875" y="0"/>
                </a:lnTo>
                <a:lnTo>
                  <a:pt x="7225" y="1950"/>
                </a:lnTo>
                <a:lnTo>
                  <a:pt x="0" y="1950"/>
                </a:lnTo>
                <a:lnTo>
                  <a:pt x="0" y="0"/>
                </a:lnTo>
                <a:close/>
              </a:path>
            </a:pathLst>
          </a:cu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5785" name="文本框 22"/>
          <p:cNvSpPr txBox="1"/>
          <p:nvPr/>
        </p:nvSpPr>
        <p:spPr>
          <a:xfrm flipH="1">
            <a:off x="1323340" y="4953000"/>
            <a:ext cx="4092575" cy="68326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no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INPUT</a:t>
            </a:r>
            <a:endParaRPr lang="en-US" altLang="zh-CN" sz="32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75787" name="文本框 22"/>
          <p:cNvSpPr txBox="1"/>
          <p:nvPr/>
        </p:nvSpPr>
        <p:spPr>
          <a:xfrm flipH="1">
            <a:off x="6767830" y="4952365"/>
            <a:ext cx="4092575" cy="68199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OUTPUT</a:t>
            </a:r>
            <a:endParaRPr lang="en-US" altLang="zh-CN" sz="32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15" y="1141730"/>
            <a:ext cx="4543425" cy="263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55" y="838200"/>
            <a:ext cx="2790825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791268" y="3649345"/>
            <a:ext cx="460946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3200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CONCLUSION</a:t>
            </a:r>
            <a:endParaRPr lang="en-US" altLang="zh-CN" sz="32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11" name="图片 10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7965" y="1577975"/>
            <a:ext cx="12827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22"/>
          <p:cNvSpPr txBox="1"/>
          <p:nvPr/>
        </p:nvSpPr>
        <p:spPr>
          <a:xfrm flipH="1">
            <a:off x="4119245" y="840105"/>
            <a:ext cx="6748145" cy="60769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online food ordering systems provide significant benefits for both restaurants and customers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956050" y="757555"/>
            <a:ext cx="0" cy="9658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0"/>
          <p:cNvSpPr txBox="1"/>
          <p:nvPr/>
        </p:nvSpPr>
        <p:spPr>
          <a:xfrm flipH="1">
            <a:off x="1502410" y="757555"/>
            <a:ext cx="2305050" cy="4603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r"/>
            <a:r>
              <a:rPr lang="en-US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conclusion</a:t>
            </a:r>
            <a:endParaRPr lang="en-US" altLang="en-US" sz="240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87755" y="3441700"/>
            <a:ext cx="2345055" cy="265874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4900" y="3441700"/>
            <a:ext cx="2345055" cy="265874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02045" y="3441700"/>
            <a:ext cx="2345055" cy="265874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825" y="3427730"/>
            <a:ext cx="2345055" cy="265874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7" name="文本框 22"/>
          <p:cNvSpPr txBox="1"/>
          <p:nvPr/>
        </p:nvSpPr>
        <p:spPr>
          <a:xfrm flipH="1">
            <a:off x="1316355" y="3869690"/>
            <a:ext cx="1993900" cy="20732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Customers can order food from their phones or computers, eliminating the need to wait in line or speak to a waiter. </a:t>
            </a:r>
            <a:endParaRPr lang="en-US" altLang="en-US" sz="1400" dirty="0">
              <a:solidFill>
                <a:schemeClr val="bg1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35" name="文本框 20"/>
          <p:cNvSpPr txBox="1"/>
          <p:nvPr/>
        </p:nvSpPr>
        <p:spPr>
          <a:xfrm flipH="1">
            <a:off x="1205230" y="3536315"/>
            <a:ext cx="1591310" cy="64516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Convenience:</a:t>
            </a:r>
            <a:endParaRPr lang="en-US" altLang="en-US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ctr"/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2" name="文本框 22"/>
          <p:cNvSpPr txBox="1"/>
          <p:nvPr/>
        </p:nvSpPr>
        <p:spPr>
          <a:xfrm flipH="1">
            <a:off x="3854450" y="4139565"/>
            <a:ext cx="1993900" cy="138303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Online ordering and delivery often lead to faster order fulfillment times. </a:t>
            </a:r>
            <a:endParaRPr lang="en-US" altLang="en-US" sz="1400" dirty="0">
              <a:solidFill>
                <a:schemeClr val="bg1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14" name="文本框 20"/>
          <p:cNvSpPr txBox="1"/>
          <p:nvPr/>
        </p:nvSpPr>
        <p:spPr>
          <a:xfrm flipH="1">
            <a:off x="3807460" y="3603625"/>
            <a:ext cx="1591310" cy="36830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SPEED 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5" name="文本框 22"/>
          <p:cNvSpPr txBox="1"/>
          <p:nvPr/>
        </p:nvSpPr>
        <p:spPr>
          <a:xfrm flipH="1">
            <a:off x="6392545" y="3869690"/>
            <a:ext cx="1993900" cy="189992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endParaRPr lang="en-US" alt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The ability to order and pay through mobile apps makes the process even easier. </a:t>
            </a:r>
            <a:endParaRPr lang="en-US" altLang="en-US" sz="1400" dirty="0">
              <a:solidFill>
                <a:schemeClr val="bg1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17" name="文本框 20"/>
          <p:cNvSpPr txBox="1"/>
          <p:nvPr/>
        </p:nvSpPr>
        <p:spPr>
          <a:xfrm flipH="1">
            <a:off x="6409690" y="3603625"/>
            <a:ext cx="2031365" cy="36830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Mobile Ordering:</a:t>
            </a: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 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9" name="文本框 22"/>
          <p:cNvSpPr txBox="1"/>
          <p:nvPr/>
        </p:nvSpPr>
        <p:spPr>
          <a:xfrm flipH="1">
            <a:off x="8957945" y="4043045"/>
            <a:ext cx="1993900" cy="164147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endParaRPr lang="en-US" alt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Expanded reach and higher order volumes can result in increased profits. </a:t>
            </a:r>
            <a:endParaRPr lang="en-US" altLang="en-US" sz="1400" dirty="0">
              <a:solidFill>
                <a:schemeClr val="bg1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flipH="1">
            <a:off x="8929370" y="3603625"/>
            <a:ext cx="2021205" cy="36830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en-US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Increased Revenue:</a:t>
            </a:r>
            <a:r>
              <a:rPr lang="en-US" altLang="zh-CN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 </a:t>
            </a:r>
            <a:endParaRPr lang="en-US" altLang="zh-CN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2045" y="2045970"/>
            <a:ext cx="2345690" cy="13817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45970"/>
            <a:ext cx="2337435" cy="1381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2045970"/>
            <a:ext cx="2332355" cy="13900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190" y="2045970"/>
            <a:ext cx="2345690" cy="1398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149725" y="922020"/>
            <a:ext cx="7298690" cy="5014595"/>
            <a:chOff x="6165" y="1270"/>
            <a:chExt cx="11771" cy="8088"/>
          </a:xfrm>
          <a:blipFill rotWithShape="1">
            <a:blip r:embed="rId1"/>
            <a:stretch>
              <a:fillRect/>
            </a:stretch>
          </a:blipFill>
        </p:grpSpPr>
        <p:sp>
          <p:nvSpPr>
            <p:cNvPr id="2" name="平行四边形 1"/>
            <p:cNvSpPr/>
            <p:nvPr/>
          </p:nvSpPr>
          <p:spPr>
            <a:xfrm>
              <a:off x="6165" y="1973"/>
              <a:ext cx="4338" cy="5277"/>
            </a:xfrm>
            <a:prstGeom prst="parallelogram">
              <a:avLst>
                <a:gd name="adj" fmla="val 613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7638" y="1270"/>
              <a:ext cx="5177" cy="6682"/>
            </a:xfrm>
            <a:prstGeom prst="parallelogram">
              <a:avLst>
                <a:gd name="adj" fmla="val 645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8905" y="2676"/>
              <a:ext cx="5177" cy="6682"/>
            </a:xfrm>
            <a:prstGeom prst="parallelogram">
              <a:avLst>
                <a:gd name="adj" fmla="val 645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11216" y="1973"/>
              <a:ext cx="5177" cy="6682"/>
            </a:xfrm>
            <a:prstGeom prst="parallelogram">
              <a:avLst>
                <a:gd name="adj" fmla="val 645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13598" y="2487"/>
              <a:ext cx="4338" cy="5277"/>
            </a:xfrm>
            <a:prstGeom prst="parallelogram">
              <a:avLst>
                <a:gd name="adj" fmla="val 613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Calibri" panose="020F0502020204030204" charset="0"/>
                <a:cs typeface="Calibri" panose="020F0502020204030204" charset="0"/>
              </a:endParaRPr>
            </a:p>
          </p:txBody>
        </p:sp>
      </p:grpSp>
      <p:sp>
        <p:nvSpPr>
          <p:cNvPr id="37" name="文本框 22"/>
          <p:cNvSpPr txBox="1"/>
          <p:nvPr/>
        </p:nvSpPr>
        <p:spPr>
          <a:xfrm flipH="1">
            <a:off x="743585" y="1798955"/>
            <a:ext cx="3833495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ea typeface="Calibri" panose="020F0502020204030204" charset="0"/>
                <a:cs typeface="Bahnschrift" panose="020B0502040204020203" charset="0"/>
                <a:sym typeface="SimSun" panose="02010600030101010101" pitchFamily="2" charset="-122"/>
              </a:rPr>
              <a:t>Order Tracking: Customers can track their order progress in real-time, providing peace of mind and reducing the need for customer service inquiries 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charset="0"/>
              <a:ea typeface="Calibri" panose="020F0502020204030204" charset="0"/>
              <a:cs typeface="Bahnschrift" panose="020B0502040204020203" charset="0"/>
              <a:sym typeface="SimSun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66470" y="1113790"/>
            <a:ext cx="30219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Benefits for Customers</a:t>
            </a:r>
            <a:endParaRPr lang="en-US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9" name="文本框 22"/>
          <p:cNvSpPr txBox="1"/>
          <p:nvPr/>
        </p:nvSpPr>
        <p:spPr>
          <a:xfrm flipH="1">
            <a:off x="743585" y="2923540"/>
            <a:ext cx="3638550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ea typeface="Calibri" panose="020F0502020204030204" charset="0"/>
                <a:cs typeface="Bahnschrift" panose="020B0502040204020203" charset="0"/>
                <a:sym typeface="SimSun" panose="02010600030101010101" pitchFamily="2" charset="-122"/>
              </a:rPr>
              <a:t>Variety of Payment Options: Online ordering systems often offer various payment options, including credit/debit cards, digital wallets, and UPI 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charset="0"/>
              <a:ea typeface="Calibri" panose="020F0502020204030204" charset="0"/>
              <a:cs typeface="Bahnschrift" panose="020B0502040204020203" charset="0"/>
              <a:sym typeface="SimSun" panose="02010600030101010101" pitchFamily="2" charset="-122"/>
            </a:endParaRPr>
          </a:p>
        </p:txBody>
      </p:sp>
      <p:sp>
        <p:nvSpPr>
          <p:cNvPr id="10" name="文本框 22"/>
          <p:cNvSpPr txBox="1"/>
          <p:nvPr/>
        </p:nvSpPr>
        <p:spPr>
          <a:xfrm flipH="1">
            <a:off x="743585" y="4140200"/>
            <a:ext cx="3304540" cy="11245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285750" lvl="0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charset="0"/>
                <a:ea typeface="Calibri" panose="020F0502020204030204" charset="0"/>
                <a:cs typeface="Bahnschrift" panose="020B0502040204020203" charset="0"/>
                <a:sym typeface="SimSun" panose="02010600030101010101" pitchFamily="2" charset="-122"/>
              </a:rPr>
              <a:t>Loyalty Program Benefits: Loyalty programs can reward customers with discounts, points, or other perks</a:t>
            </a:r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2018665" y="2423160"/>
            <a:ext cx="4469765" cy="1106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6600" b="1">
                <a:solidFill>
                  <a:srgbClr val="5E262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THANK YOU</a:t>
            </a:r>
            <a:endParaRPr lang="en-US" altLang="zh-CN" sz="6600" b="1">
              <a:solidFill>
                <a:srgbClr val="5E262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圆角矩形 44"/>
          <p:cNvSpPr/>
          <p:nvPr/>
        </p:nvSpPr>
        <p:spPr>
          <a:xfrm>
            <a:off x="5382260" y="126047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5382260" y="243014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382260" y="359981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382260" y="4769485"/>
            <a:ext cx="610235" cy="610235"/>
          </a:xfrm>
          <a:prstGeom prst="round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122035" y="1260475"/>
            <a:ext cx="4603115" cy="626017"/>
            <a:chOff x="681" y="3655"/>
            <a:chExt cx="7384" cy="981"/>
          </a:xfrm>
        </p:grpSpPr>
        <p:sp>
          <p:nvSpPr>
            <p:cNvPr id="38" name="TextBox 25"/>
            <p:cNvSpPr txBox="1"/>
            <p:nvPr/>
          </p:nvSpPr>
          <p:spPr>
            <a:xfrm flipH="1">
              <a:off x="681" y="3655"/>
              <a:ext cx="6541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A.GANESH KUMAR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  <p:sp>
          <p:nvSpPr>
            <p:cNvPr id="43" name="TextBox 25"/>
            <p:cNvSpPr txBox="1"/>
            <p:nvPr/>
          </p:nvSpPr>
          <p:spPr>
            <a:xfrm flipH="1">
              <a:off x="681" y="4059"/>
              <a:ext cx="7384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24KB1A0414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22035" y="2399030"/>
            <a:ext cx="4603115" cy="650182"/>
            <a:chOff x="681" y="3617"/>
            <a:chExt cx="7384" cy="1019"/>
          </a:xfrm>
        </p:grpSpPr>
        <p:sp>
          <p:nvSpPr>
            <p:cNvPr id="22" name="TextBox 25"/>
            <p:cNvSpPr txBox="1"/>
            <p:nvPr/>
          </p:nvSpPr>
          <p:spPr>
            <a:xfrm flipH="1">
              <a:off x="681" y="3617"/>
              <a:ext cx="6541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B.GIRIDHAR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  <p:sp>
          <p:nvSpPr>
            <p:cNvPr id="23" name="TextBox 25"/>
            <p:cNvSpPr txBox="1"/>
            <p:nvPr/>
          </p:nvSpPr>
          <p:spPr>
            <a:xfrm flipH="1">
              <a:off x="681" y="4059"/>
              <a:ext cx="7384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24KB1A0427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22035" y="3561715"/>
            <a:ext cx="4603115" cy="650182"/>
            <a:chOff x="681" y="3617"/>
            <a:chExt cx="7384" cy="1019"/>
          </a:xfrm>
        </p:grpSpPr>
        <p:sp>
          <p:nvSpPr>
            <p:cNvPr id="25" name="TextBox 25"/>
            <p:cNvSpPr txBox="1"/>
            <p:nvPr/>
          </p:nvSpPr>
          <p:spPr>
            <a:xfrm flipH="1">
              <a:off x="681" y="3617"/>
              <a:ext cx="6541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S.PRANAY REDDY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681" y="4059"/>
              <a:ext cx="7384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24KB1A04W3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22035" y="4724400"/>
            <a:ext cx="4603115" cy="650182"/>
            <a:chOff x="681" y="3617"/>
            <a:chExt cx="7384" cy="1019"/>
          </a:xfrm>
        </p:grpSpPr>
        <p:sp>
          <p:nvSpPr>
            <p:cNvPr id="28" name="TextBox 25"/>
            <p:cNvSpPr txBox="1"/>
            <p:nvPr/>
          </p:nvSpPr>
          <p:spPr>
            <a:xfrm flipH="1">
              <a:off x="681" y="3617"/>
              <a:ext cx="6541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P.PAVAN SHRASANTH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  <p:sp>
          <p:nvSpPr>
            <p:cNvPr id="29" name="TextBox 25"/>
            <p:cNvSpPr txBox="1"/>
            <p:nvPr/>
          </p:nvSpPr>
          <p:spPr>
            <a:xfrm flipH="1">
              <a:off x="681" y="4059"/>
              <a:ext cx="7384" cy="5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lvl="0" algn="l" fontAlgn="base"/>
              <a:r>
                <a:rPr lang="en-US" altLang="zh-CN" strike="noStrike" noProof="1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Microsoft YaHei" panose="020B0503020204020204" charset="-122"/>
                </a:rPr>
                <a:t>24KB1A04T2</a:t>
              </a:r>
              <a:endParaRPr lang="en-US" altLang="zh-CN" strike="noStrike" noProof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endParaRPr>
            </a:p>
          </p:txBody>
        </p:sp>
      </p:grpSp>
      <p:sp>
        <p:nvSpPr>
          <p:cNvPr id="16" name="TextBox 25"/>
          <p:cNvSpPr txBox="1"/>
          <p:nvPr/>
        </p:nvSpPr>
        <p:spPr>
          <a:xfrm flipH="1">
            <a:off x="1828800" y="1206500"/>
            <a:ext cx="323405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3200" strike="noStrike" noProof="1">
                <a:solidFill>
                  <a:srgbClr val="5E2620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TEAM MEMBERS</a:t>
            </a:r>
            <a:endParaRPr lang="en-US" altLang="zh-CN" sz="3200" strike="noStrike" noProof="1">
              <a:solidFill>
                <a:srgbClr val="5E2620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4" name="TextBox 25"/>
          <p:cNvSpPr txBox="1"/>
          <p:nvPr/>
        </p:nvSpPr>
        <p:spPr>
          <a:xfrm flipH="1">
            <a:off x="5382260" y="1206500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1.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5" name="TextBox 25"/>
          <p:cNvSpPr txBox="1"/>
          <p:nvPr/>
        </p:nvSpPr>
        <p:spPr>
          <a:xfrm flipH="1">
            <a:off x="5382260" y="238188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2.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TextBox 25"/>
          <p:cNvSpPr txBox="1"/>
          <p:nvPr/>
        </p:nvSpPr>
        <p:spPr>
          <a:xfrm flipH="1">
            <a:off x="5382260" y="355409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3.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7" name="TextBox 25"/>
          <p:cNvSpPr txBox="1"/>
          <p:nvPr/>
        </p:nvSpPr>
        <p:spPr>
          <a:xfrm flipH="1">
            <a:off x="5382260" y="4721225"/>
            <a:ext cx="4826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l" fontAlgn="base"/>
            <a:r>
              <a:rPr lang="en-US" altLang="zh-CN" sz="4000" i="1" strike="noStrike" noProof="1">
                <a:solidFill>
                  <a:schemeClr val="bg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4.</a:t>
            </a:r>
            <a:endParaRPr lang="en-US" altLang="zh-CN" sz="4000" i="1" strike="noStrike" noProof="1">
              <a:solidFill>
                <a:schemeClr val="bg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3791268" y="3649345"/>
            <a:ext cx="46094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zh-CN" sz="2800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INTRODUCTION</a:t>
            </a:r>
            <a:endParaRPr lang="en-US" altLang="zh-CN" sz="28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8" name="图片 7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7845" y="1578610"/>
            <a:ext cx="8636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59485" y="1121410"/>
            <a:ext cx="2480945" cy="360172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36315" y="1121410"/>
            <a:ext cx="2480945" cy="359981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400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15685" y="1121410"/>
            <a:ext cx="2480945" cy="360172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93785" y="1121410"/>
            <a:ext cx="2480945" cy="3599815"/>
          </a:xfrm>
          <a:prstGeom prst="rect">
            <a:avLst/>
          </a:prstGeom>
          <a:solidFill>
            <a:srgbClr val="FFF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2400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0297" name="文本框 22"/>
          <p:cNvSpPr txBox="1"/>
          <p:nvPr/>
        </p:nvSpPr>
        <p:spPr>
          <a:xfrm flipH="1">
            <a:off x="3572510" y="1534160"/>
            <a:ext cx="2378075" cy="262636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no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A Food Order Management System (FOMS) is a software solution designed to streamline the entire process of food ordering, from customer placement to delivery or pickup</a:t>
            </a:r>
            <a:endParaRPr lang="en-US" alt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140299" name="文本框 22"/>
          <p:cNvSpPr txBox="1"/>
          <p:nvPr/>
        </p:nvSpPr>
        <p:spPr>
          <a:xfrm flipH="1">
            <a:off x="8817610" y="1293495"/>
            <a:ext cx="2233930" cy="293370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3B180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 It automates tasks improves efficiency, and enhances the customer experience by offering convenience and real-time order tracking. Essentially, it bridges the gap between customers and food service businesses, making ordering easier and more efficient for everyone. </a:t>
            </a:r>
            <a:endParaRPr lang="en-US" altLang="en-US" sz="1400" dirty="0">
              <a:solidFill>
                <a:srgbClr val="3B180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" y="1121410"/>
            <a:ext cx="2475230" cy="35953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055" y="1121410"/>
            <a:ext cx="2413000" cy="35934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7" name="文本框 1997"/>
          <p:cNvSpPr txBox="1"/>
          <p:nvPr/>
        </p:nvSpPr>
        <p:spPr>
          <a:xfrm>
            <a:off x="1304290" y="1290955"/>
            <a:ext cx="3977640" cy="215836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Pizza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Burger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Pasta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Fries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Cold Drink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PANEER TIKKA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CARD RICE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WATER BOTTLE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71688" name="文本框 2000"/>
          <p:cNvSpPr txBox="1"/>
          <p:nvPr/>
        </p:nvSpPr>
        <p:spPr>
          <a:xfrm>
            <a:off x="756920" y="849630"/>
            <a:ext cx="2781300" cy="460375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en-US" sz="24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 Menu Display</a:t>
            </a:r>
            <a:endParaRPr lang="en-US" altLang="en-US" sz="24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2" name="文本框 1997"/>
          <p:cNvSpPr txBox="1"/>
          <p:nvPr/>
        </p:nvSpPr>
        <p:spPr>
          <a:xfrm>
            <a:off x="7075805" y="3615055"/>
            <a:ext cx="3977640" cy="215836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PANEER MALAI TIKKA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MASHROOM CARY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CHICKEEN 65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FRIE BIRYANI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CHICKEEN ROLL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EGG ROLL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CHOCLOATE ICEREAM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PULIHORA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 rot="21300000">
            <a:off x="3515360" y="3895725"/>
            <a:ext cx="2921635" cy="20764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矩形 4"/>
          <p:cNvSpPr/>
          <p:nvPr/>
        </p:nvSpPr>
        <p:spPr>
          <a:xfrm rot="480000">
            <a:off x="836930" y="3606800"/>
            <a:ext cx="2708275" cy="217424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矩形 5"/>
          <p:cNvSpPr/>
          <p:nvPr/>
        </p:nvSpPr>
        <p:spPr>
          <a:xfrm rot="21300000">
            <a:off x="6133465" y="688340"/>
            <a:ext cx="2921635" cy="207645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矩形 6"/>
          <p:cNvSpPr/>
          <p:nvPr/>
        </p:nvSpPr>
        <p:spPr>
          <a:xfrm rot="900000">
            <a:off x="8589010" y="1521460"/>
            <a:ext cx="2708275" cy="217424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80415" y="1012190"/>
            <a:ext cx="3079115" cy="4832985"/>
          </a:xfrm>
          <a:prstGeom prst="rect">
            <a:avLst/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9630" y="2740660"/>
            <a:ext cx="2940685" cy="207518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91139" name="文本框 20"/>
          <p:cNvSpPr txBox="1"/>
          <p:nvPr/>
        </p:nvSpPr>
        <p:spPr>
          <a:xfrm flipH="1">
            <a:off x="1422400" y="5158740"/>
            <a:ext cx="1807845" cy="33718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/>
            <a:r>
              <a:rPr lang="en-US" altLang="en-US" sz="16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Order Placement</a:t>
            </a:r>
            <a:endParaRPr lang="en-US" altLang="en-US" sz="16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cxnSp>
        <p:nvCxnSpPr>
          <p:cNvPr id="97" name="直接连接符 96"/>
          <p:cNvCxnSpPr/>
          <p:nvPr/>
        </p:nvCxnSpPr>
        <p:spPr>
          <a:xfrm>
            <a:off x="1537970" y="5544820"/>
            <a:ext cx="1532890" cy="0"/>
          </a:xfrm>
          <a:prstGeom prst="line">
            <a:avLst/>
          </a:prstGeom>
          <a:ln w="15875">
            <a:solidFill>
              <a:schemeClr val="bg1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42" name="文本框 22"/>
          <p:cNvSpPr txBox="1"/>
          <p:nvPr/>
        </p:nvSpPr>
        <p:spPr>
          <a:xfrm flipH="1">
            <a:off x="850900" y="1647190"/>
            <a:ext cx="2950845" cy="60769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fontAlgn="auto">
              <a:lnSpc>
                <a:spcPct val="120000"/>
              </a:lnSpc>
            </a:pPr>
            <a:r>
              <a:rPr lang="en-US" altLang="en-US" sz="1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Customers can select items, modify quantities, and add special instruction</a:t>
            </a:r>
            <a:endParaRPr lang="en-US" altLang="en-US" sz="1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22670" y="2425700"/>
            <a:ext cx="86995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8624570" y="2440305"/>
            <a:ext cx="86868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51" name="文本框 20"/>
          <p:cNvSpPr txBox="1"/>
          <p:nvPr/>
        </p:nvSpPr>
        <p:spPr>
          <a:xfrm flipH="1">
            <a:off x="4355465" y="3296285"/>
            <a:ext cx="1807210" cy="36830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ITEAM</a:t>
            </a:r>
            <a:endParaRPr lang="en-US" altLang="zh-CN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91152" name="文本框 22"/>
          <p:cNvSpPr txBox="1"/>
          <p:nvPr/>
        </p:nvSpPr>
        <p:spPr>
          <a:xfrm flipH="1">
            <a:off x="4184015" y="3793490"/>
            <a:ext cx="2289810" cy="208216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PANEER MALAI TIKKA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MASHROOM CARY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CHICKEEN 65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FRIE BIRYANI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CHICKEEN ROLL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EGG ROLL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CHOCLOATE ICEREAM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just">
              <a:lnSpc>
                <a:spcPct val="120000"/>
              </a:lnSpc>
            </a:pPr>
            <a:r>
              <a:rPr lang="en-US" altLang="en-US" sz="12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PULIHORA</a:t>
            </a:r>
            <a:endParaRPr lang="en-US" altLang="en-US" sz="12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  <a:p>
            <a:pPr lvl="0" algn="ctr" fontAlgn="auto">
              <a:lnSpc>
                <a:spcPct val="120000"/>
              </a:lnSpc>
            </a:pPr>
            <a:endParaRPr lang="zh-CN" altLang="en-US" sz="1200" dirty="0">
              <a:solidFill>
                <a:srgbClr val="40404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91154" name="文本框 20"/>
          <p:cNvSpPr txBox="1"/>
          <p:nvPr/>
        </p:nvSpPr>
        <p:spPr>
          <a:xfrm flipH="1">
            <a:off x="6899275" y="3283585"/>
            <a:ext cx="1807845" cy="36830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QUANTITY</a:t>
            </a:r>
            <a:endParaRPr lang="en-US" altLang="zh-CN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91155" name="文本框 22"/>
          <p:cNvSpPr txBox="1"/>
          <p:nvPr/>
        </p:nvSpPr>
        <p:spPr>
          <a:xfrm flipH="1">
            <a:off x="6616700" y="3780790"/>
            <a:ext cx="2346325" cy="60769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Help's coustomer to place the required amount</a:t>
            </a:r>
            <a:r>
              <a:rPr lang="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 </a:t>
            </a:r>
            <a:r>
              <a:rPr lang="en-US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of</a:t>
            </a:r>
            <a:r>
              <a:rPr lang="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 </a:t>
            </a:r>
            <a:r>
              <a:rPr lang="en-US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food</a:t>
            </a:r>
            <a:endParaRPr lang="en-US" altLang="en-US" sz="1400" dirty="0">
              <a:solidFill>
                <a:srgbClr val="40404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91157" name="文本框 20"/>
          <p:cNvSpPr txBox="1"/>
          <p:nvPr/>
        </p:nvSpPr>
        <p:spPr>
          <a:xfrm flipH="1">
            <a:off x="9434830" y="3255645"/>
            <a:ext cx="1807210" cy="36830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PAYMENT</a:t>
            </a:r>
            <a:endParaRPr lang="en-US" altLang="zh-CN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91158" name="文本框 22"/>
          <p:cNvSpPr txBox="1"/>
          <p:nvPr/>
        </p:nvSpPr>
        <p:spPr>
          <a:xfrm flipH="1">
            <a:off x="9188450" y="3753485"/>
            <a:ext cx="2327275" cy="112458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ctr" fontAlgn="auto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SimSun" panose="02010600030101010101" pitchFamily="2" charset="-122"/>
              </a:rPr>
              <a:t>Secure payment options can be integrated, allowing customers to pay online or via the POS. </a:t>
            </a:r>
            <a:endParaRPr lang="en-US" altLang="en-US" sz="1400" dirty="0">
              <a:solidFill>
                <a:srgbClr val="40404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0" y="1901825"/>
            <a:ext cx="1430655" cy="1110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085" y="1892935"/>
            <a:ext cx="1602740" cy="1115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465" y="1892300"/>
            <a:ext cx="1649095" cy="111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25"/>
          <p:cNvSpPr txBox="1"/>
          <p:nvPr/>
        </p:nvSpPr>
        <p:spPr>
          <a:xfrm flipH="1">
            <a:off x="4049713" y="3563620"/>
            <a:ext cx="460946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r>
              <a:rPr lang="en-US" altLang="en-US" sz="2800" strike="noStrike" noProof="1">
                <a:solidFill>
                  <a:schemeClr val="tx1"/>
                </a:solidFill>
                <a:effectLst/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Microsoft YaHei" panose="020B0503020204020204" charset="-122"/>
              </a:rPr>
              <a:t>Order Management</a:t>
            </a:r>
            <a:endParaRPr lang="en-US" altLang="en-US" sz="2800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43" name="TextBox 25"/>
          <p:cNvSpPr txBox="1"/>
          <p:nvPr/>
        </p:nvSpPr>
        <p:spPr>
          <a:xfrm flipH="1">
            <a:off x="3669665" y="4274185"/>
            <a:ext cx="483489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ctr" fontAlgn="base"/>
            <a:endParaRPr lang="zh-CN" altLang="zh-CN" strike="noStrike" noProof="1">
              <a:solidFill>
                <a:schemeClr val="tx1"/>
              </a:solidFill>
              <a:effectLst/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Microsoft YaHei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307648" y="1770380"/>
            <a:ext cx="1482725" cy="1482725"/>
          </a:xfrm>
          <a:prstGeom prst="roundRect">
            <a:avLst>
              <a:gd name="adj" fmla="val 50000"/>
            </a:avLst>
          </a:prstGeom>
          <a:solidFill>
            <a:srgbClr val="5E2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9" name="图片 8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4645" y="1578610"/>
            <a:ext cx="12700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20"/>
          <p:cNvSpPr txBox="1"/>
          <p:nvPr/>
        </p:nvSpPr>
        <p:spPr>
          <a:xfrm flipH="1">
            <a:off x="5360035" y="695325"/>
            <a:ext cx="2406015" cy="39878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en-US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Point-of-Sale (POS)</a:t>
            </a:r>
            <a:endParaRPr lang="en-US" altLang="en-US" sz="20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37" name="文本框 22"/>
          <p:cNvSpPr txBox="1"/>
          <p:nvPr/>
        </p:nvSpPr>
        <p:spPr>
          <a:xfrm flipH="1">
            <a:off x="5561965" y="1198880"/>
            <a:ext cx="3501390" cy="60769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reducing manual data entry and errors</a:t>
            </a:r>
            <a:endParaRPr lang="en-US" altLang="en-US" sz="1400" dirty="0">
              <a:solidFill>
                <a:srgbClr val="40404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9" name="文本框 20"/>
          <p:cNvSpPr txBox="1"/>
          <p:nvPr/>
        </p:nvSpPr>
        <p:spPr>
          <a:xfrm flipH="1">
            <a:off x="4671060" y="3304540"/>
            <a:ext cx="2694305" cy="398780"/>
          </a:xfrm>
          <a:prstGeom prst="rect">
            <a:avLst/>
          </a:prstGeom>
          <a:solidFill>
            <a:srgbClr val="5E262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/>
            <a:r>
              <a:rPr lang="en-US" altLang="en-US" sz="200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Inventory Management</a:t>
            </a:r>
            <a:endParaRPr lang="en-US" altLang="en-US" sz="200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10" name="文本框 22"/>
          <p:cNvSpPr txBox="1"/>
          <p:nvPr/>
        </p:nvSpPr>
        <p:spPr>
          <a:xfrm flipH="1">
            <a:off x="4592320" y="3762375"/>
            <a:ext cx="6042025" cy="349250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 helping restaurants avoid running out of popular items</a:t>
            </a:r>
            <a:endParaRPr lang="en-US" altLang="en-US" sz="1400" dirty="0">
              <a:solidFill>
                <a:srgbClr val="404040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SimSun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 rot="21300000">
            <a:off x="2212340" y="631825"/>
            <a:ext cx="2947670" cy="209486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矩形 2"/>
          <p:cNvSpPr/>
          <p:nvPr/>
        </p:nvSpPr>
        <p:spPr>
          <a:xfrm rot="900000">
            <a:off x="919480" y="2647315"/>
            <a:ext cx="3396615" cy="27266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 flipV="1">
            <a:off x="4601210" y="4533900"/>
            <a:ext cx="10160" cy="9525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9063355" y="1652270"/>
            <a:ext cx="2209165" cy="177355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文本框 22"/>
          <p:cNvSpPr txBox="1"/>
          <p:nvPr/>
        </p:nvSpPr>
        <p:spPr>
          <a:xfrm flipH="1">
            <a:off x="1739265" y="1367790"/>
            <a:ext cx="3326130" cy="112458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Both the customer and the restaurant can track the order's progress, from confirmation to delivery. 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58370" name="文本框 20"/>
          <p:cNvSpPr txBox="1"/>
          <p:nvPr/>
        </p:nvSpPr>
        <p:spPr>
          <a:xfrm flipH="1">
            <a:off x="1897380" y="871220"/>
            <a:ext cx="2517140" cy="368300"/>
          </a:xfrm>
          <a:prstGeom prst="rect">
            <a:avLst/>
          </a:prstGeom>
          <a:solidFill>
            <a:srgbClr val="3B180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Real-time Order Tracking</a:t>
            </a:r>
            <a:endParaRPr lang="en-US" altLang="en-US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57347" name="文本框 22"/>
          <p:cNvSpPr txBox="1"/>
          <p:nvPr/>
        </p:nvSpPr>
        <p:spPr>
          <a:xfrm flipH="1">
            <a:off x="6930390" y="2930525"/>
            <a:ext cx="3981450" cy="1019175"/>
          </a:xfrm>
          <a:prstGeom prst="rect">
            <a:avLst/>
          </a:prstGeom>
          <a:noFill/>
          <a:ln w="9525">
            <a:noFill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noAutofit/>
          </a:bodyPr>
          <a:lstStyle/>
          <a:p>
            <a:pPr lvl="0" algn="l">
              <a:lnSpc>
                <a:spcPct val="120000"/>
              </a:lnSpc>
            </a:pPr>
            <a:r>
              <a:rPr lang="en-US" altLang="en-US" sz="1400" dirty="0">
                <a:solidFill>
                  <a:srgbClr val="404040"/>
                </a:solidFill>
                <a:latin typeface="Arial Black" panose="020B0A04020102020204" charset="0"/>
                <a:ea typeface="Calibri" panose="020F0502020204030204" charset="0"/>
                <a:cs typeface="Arial Black" panose="020B0A04020102020204" charset="0"/>
                <a:sym typeface="SimSun" panose="02010600030101010101" pitchFamily="2" charset="-122"/>
              </a:rPr>
              <a:t> provide data on sales, popular items, and customer preferences, helping restaurants make informed decisions. </a:t>
            </a:r>
            <a:endParaRPr lang="en-US" altLang="en-US" sz="1400" dirty="0">
              <a:solidFill>
                <a:srgbClr val="404040"/>
              </a:solidFill>
              <a:latin typeface="Arial Black" panose="020B0A04020102020204" charset="0"/>
              <a:ea typeface="Calibri" panose="020F0502020204030204" charset="0"/>
              <a:cs typeface="Arial Black" panose="020B0A04020102020204" charset="0"/>
              <a:sym typeface="SimSun" panose="02010600030101010101" pitchFamily="2" charset="-122"/>
            </a:endParaRPr>
          </a:p>
        </p:txBody>
      </p:sp>
      <p:sp>
        <p:nvSpPr>
          <p:cNvPr id="57348" name="文本框 20"/>
          <p:cNvSpPr txBox="1"/>
          <p:nvPr/>
        </p:nvSpPr>
        <p:spPr>
          <a:xfrm flipH="1">
            <a:off x="7073265" y="2520950"/>
            <a:ext cx="2432685" cy="368300"/>
          </a:xfrm>
          <a:prstGeom prst="rect">
            <a:avLst/>
          </a:prstGeom>
          <a:solidFill>
            <a:srgbClr val="3B1800"/>
          </a:solidFill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lvl="0" algn="l"/>
            <a:r>
              <a:rPr lang="en-US" altLang="en-US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Arial" panose="020B0604020202020204" pitchFamily="34" charset="0"/>
              </a:rPr>
              <a:t>Reporting and Analytics</a:t>
            </a:r>
            <a:endParaRPr lang="en-US" altLang="en-US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83071" y="3950602"/>
            <a:ext cx="2154465" cy="192668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29840" y="1067134"/>
            <a:ext cx="3981913" cy="1175456"/>
          </a:xfrm>
          <a:prstGeom prst="rect">
            <a:avLst/>
          </a:prstGeom>
          <a:blipFill rotWithShape="1">
            <a:blip r:embed="rId2"/>
            <a:stretch>
              <a:fillRect t="-41000" b="-22000"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fontAlgn="base"/>
            <a:endParaRPr lang="zh-CN" altLang="en-US">
              <a:ea typeface="Calibri" panose="020F0502020204030204" charset="0"/>
              <a:cs typeface="Calibri" panose="020F0502020204030204" charset="0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 rot="21060000">
            <a:off x="4122944" y="3236920"/>
            <a:ext cx="2557893" cy="192347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矩形 6"/>
          <p:cNvSpPr/>
          <p:nvPr/>
        </p:nvSpPr>
        <p:spPr>
          <a:xfrm rot="360000">
            <a:off x="1172845" y="2946796"/>
            <a:ext cx="3119485" cy="250372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0">
            <a:solidFill>
              <a:schemeClr val="bg1"/>
            </a:solidFill>
          </a:ln>
          <a:effectLst>
            <a:outerShdw blurRad="1905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Slides</Application>
  <PresentationFormat>宽屏</PresentationFormat>
  <Paragraphs>167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Microsoft YaHei</vt:lpstr>
      <vt:lpstr>Arial Unicode MS</vt:lpstr>
      <vt:lpstr>Arial Black</vt:lpstr>
      <vt:lpstr>Bahnschrift SemiBold</vt:lpstr>
      <vt:lpstr>Bahnschrift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</dc:creator>
  <cp:lastModifiedBy>Pranay reddy</cp:lastModifiedBy>
  <cp:revision>36</cp:revision>
  <dcterms:created xsi:type="dcterms:W3CDTF">2017-11-14T07:10:00Z</dcterms:created>
  <dcterms:modified xsi:type="dcterms:W3CDTF">2025-05-05T18:04:41Z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1033-12.2.0.20795</vt:lpwstr>
  </property>
  <property fmtid="{D5CDD505-2E9C-101B-9397-08002B2CF9AE}" pid="3" name="ICV">
    <vt:lpwstr>AAD80725B9644B2D8AE5C8D9475EB7F5_13</vt:lpwstr>
  </property>
</Properties>
</file>